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28"/>
  </p:notesMasterIdLst>
  <p:sldIdLst>
    <p:sldId id="256" r:id="rId2"/>
    <p:sldId id="257" r:id="rId3"/>
    <p:sldId id="279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78" r:id="rId18"/>
    <p:sldId id="272" r:id="rId19"/>
    <p:sldId id="280" r:id="rId20"/>
    <p:sldId id="273" r:id="rId21"/>
    <p:sldId id="274" r:id="rId22"/>
    <p:sldId id="275" r:id="rId23"/>
    <p:sldId id="281" r:id="rId24"/>
    <p:sldId id="276" r:id="rId25"/>
    <p:sldId id="282" r:id="rId26"/>
    <p:sldId id="27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7E609C-1073-9925-D74A-C219D18B1EFD}" name="Gráf David (2020)" initials="DG" userId="S::david.graf.020@pslib.cz::e84ccdec-3321-42ae-9471-72ba5bdafa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FAA16-74D6-46EF-8C60-0AC5E040E8ED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6D98-AE85-4185-8446-B789EC8D9F9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5271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6D98-AE85-4185-8446-B789EC8D9F9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8893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511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1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3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34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4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2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7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1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8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39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A930E-02CE-D64E-B255-3EB2B4FC9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cs-CZ" dirty="0"/>
              <a:t>Návrhové vzory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D5B69-4DCE-6BEA-A2FA-EF0E8BE5F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lang="cs-CZ" dirty="0"/>
              <a:t>SPŠ a VOŠ Liberec</a:t>
            </a:r>
          </a:p>
          <a:p>
            <a:r>
              <a:rPr lang="cs-CZ" dirty="0"/>
              <a:t>Gráf, Seidel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AC3054B-1C03-1AE3-1235-68AEEC08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48" r="11679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4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Příkaz (command)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Objekt, který obaluje metodu a umožňuje její dynamickou výměnu za běhu programu a optimalizaci</a:t>
            </a:r>
          </a:p>
          <a:p>
            <a:r>
              <a:rPr lang="cs-CZ" dirty="0"/>
              <a:t>Jedná se o oddělení objektu který spouští akci, od objektu, který jí vykoná</a:t>
            </a:r>
          </a:p>
          <a:p>
            <a:r>
              <a:rPr lang="cs-CZ" dirty="0"/>
              <a:t>Umožňuje pracovat s metodami jako s daty</a:t>
            </a:r>
          </a:p>
          <a:p>
            <a:r>
              <a:rPr lang="cs-CZ" dirty="0"/>
              <a:t>Příkladem využití je tlačítko, které má provést při zmáčknutí předem nedefinovanou metodu</a:t>
            </a:r>
          </a:p>
          <a:p>
            <a:pPr marL="0" indent="0">
              <a:buNone/>
            </a:pPr>
            <a:r>
              <a:rPr lang="cs-CZ" dirty="0"/>
              <a:t>Příkaz x Služebník</a:t>
            </a:r>
          </a:p>
          <a:p>
            <a:r>
              <a:rPr lang="cs-CZ" dirty="0"/>
              <a:t>Služebník definuje funkci, kterou může provést na různých objektech</a:t>
            </a:r>
          </a:p>
          <a:p>
            <a:r>
              <a:rPr lang="cs-CZ" dirty="0"/>
              <a:t>Např. </a:t>
            </a:r>
            <a:r>
              <a:rPr lang="cs-CZ" dirty="0" err="1"/>
              <a:t>sluzebnik.MoveObject</a:t>
            </a:r>
            <a:r>
              <a:rPr lang="cs-CZ" dirty="0"/>
              <a:t>(</a:t>
            </a:r>
            <a:r>
              <a:rPr lang="cs-CZ" dirty="0" err="1"/>
              <a:t>object</a:t>
            </a:r>
            <a:r>
              <a:rPr lang="cs-CZ" dirty="0"/>
              <a:t> o, </a:t>
            </a:r>
            <a:r>
              <a:rPr lang="cs-CZ" dirty="0" err="1"/>
              <a:t>int</a:t>
            </a:r>
            <a:r>
              <a:rPr lang="cs-CZ" dirty="0"/>
              <a:t> </a:t>
            </a:r>
            <a:r>
              <a:rPr lang="cs-CZ" dirty="0" err="1"/>
              <a:t>x,int</a:t>
            </a:r>
            <a:r>
              <a:rPr lang="cs-CZ" dirty="0"/>
              <a:t> y)</a:t>
            </a:r>
          </a:p>
        </p:txBody>
      </p:sp>
    </p:spTree>
    <p:extLst>
      <p:ext uri="{BB962C8B-B14F-4D97-AF65-F5344CB8AC3E}">
        <p14:creationId xmlns:p14="http://schemas.microsoft.com/office/powerpoint/2010/main" val="203039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F58611-047C-E8FB-2738-4D6F32E6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63623"/>
            <a:ext cx="10026650" cy="655637"/>
          </a:xfrm>
        </p:spPr>
        <p:txBody>
          <a:bodyPr/>
          <a:lstStyle/>
          <a:p>
            <a:r>
              <a:rPr lang="cs-CZ" dirty="0" err="1"/>
              <a:t>IMPLementace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22F892-0650-2DB8-5235-5D0100D82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777240"/>
            <a:ext cx="10026650" cy="3978275"/>
          </a:xfrm>
        </p:spPr>
        <p:txBody>
          <a:bodyPr/>
          <a:lstStyle/>
          <a:p>
            <a:r>
              <a:rPr lang="cs-CZ" dirty="0"/>
              <a:t>Příkaz je implementován zabalením metody do interface</a:t>
            </a:r>
          </a:p>
          <a:p>
            <a:endParaRPr lang="cs-CZ" dirty="0"/>
          </a:p>
        </p:txBody>
      </p:sp>
      <p:pic>
        <p:nvPicPr>
          <p:cNvPr id="5" name="Obrázek 4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67397E00-5F4A-4B79-7463-FFF47EBF1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9653"/>
          <a:stretch/>
        </p:blipFill>
        <p:spPr>
          <a:xfrm>
            <a:off x="127717" y="1287931"/>
            <a:ext cx="3276000" cy="3343742"/>
          </a:xfrm>
          <a:prstGeom prst="rect">
            <a:avLst/>
          </a:prstGeom>
        </p:spPr>
      </p:pic>
      <p:pic>
        <p:nvPicPr>
          <p:cNvPr id="7" name="Obrázek 6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D6198E5D-8957-8E7C-997B-8D5FD8F4E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887" r="2972" b="2080"/>
          <a:stretch/>
        </p:blipFill>
        <p:spPr>
          <a:xfrm>
            <a:off x="8263717" y="1287931"/>
            <a:ext cx="3835788" cy="5328000"/>
          </a:xfrm>
          <a:prstGeom prst="rect">
            <a:avLst/>
          </a:prstGeom>
        </p:spPr>
      </p:pic>
      <p:pic>
        <p:nvPicPr>
          <p:cNvPr id="9" name="Obrázek 8" descr="Obsah obrázku text, snímek obrazovky, software, displej&#10;&#10;Popis byl vytvořen automaticky">
            <a:extLst>
              <a:ext uri="{FF2B5EF4-FFF2-40B4-BE49-F238E27FC236}">
                <a16:creationId xmlns:a16="http://schemas.microsoft.com/office/drawing/2014/main" id="{0DE5BC92-3A3E-E2DC-26F9-99DBB5ECAE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 r="2258"/>
          <a:stretch/>
        </p:blipFill>
        <p:spPr>
          <a:xfrm>
            <a:off x="3403717" y="1287931"/>
            <a:ext cx="4860000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8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Iterátor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Umožňuje sekvenční přístup k objektům uloženým ve složité struktuře (kontejneru)</a:t>
            </a:r>
          </a:p>
          <a:p>
            <a:r>
              <a:rPr lang="cs-CZ" dirty="0"/>
              <a:t>Implementace struktury zůstane skryta</a:t>
            </a:r>
          </a:p>
          <a:p>
            <a:pPr marL="0" indent="0">
              <a:buNone/>
            </a:pPr>
            <a:r>
              <a:rPr lang="cs-CZ" dirty="0"/>
              <a:t>Motivace:</a:t>
            </a:r>
          </a:p>
          <a:p>
            <a:r>
              <a:rPr lang="cs-CZ" dirty="0"/>
              <a:t>Potřebujeme mít možnost číst i psát do kontejneru bez odhalení implementace</a:t>
            </a:r>
          </a:p>
          <a:p>
            <a:pPr marL="0" indent="0">
              <a:buNone/>
            </a:pPr>
            <a:r>
              <a:rPr lang="cs-CZ" dirty="0"/>
              <a:t>Typy:</a:t>
            </a:r>
          </a:p>
          <a:p>
            <a:pPr marL="0" indent="0">
              <a:buNone/>
            </a:pPr>
            <a:r>
              <a:rPr lang="cs-CZ" dirty="0"/>
              <a:t>Sekvenční (externí) </a:t>
            </a:r>
            <a:r>
              <a:rPr lang="cs-CZ" dirty="0" err="1"/>
              <a:t>iterátor</a:t>
            </a:r>
            <a:r>
              <a:rPr lang="cs-CZ" dirty="0"/>
              <a:t> – Předává externímu žadateli uložené objekty</a:t>
            </a:r>
          </a:p>
          <a:p>
            <a:pPr marL="0" indent="0">
              <a:buNone/>
            </a:pPr>
            <a:r>
              <a:rPr lang="cs-CZ" dirty="0"/>
              <a:t>Dávkový (interní) </a:t>
            </a:r>
            <a:r>
              <a:rPr lang="cs-CZ" dirty="0" err="1"/>
              <a:t>iterátor</a:t>
            </a:r>
            <a:r>
              <a:rPr lang="cs-CZ" dirty="0"/>
              <a:t> – Převezme filtr specifikující prvky a příkaz, který se má  na prvcích provést 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060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Externí </a:t>
            </a:r>
            <a:r>
              <a:rPr lang="cs-CZ" dirty="0" err="1"/>
              <a:t>iterátor</a:t>
            </a:r>
            <a:endParaRPr lang="cs-CZ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757" y="2759076"/>
            <a:ext cx="6694487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 dirty="0"/>
              <a:t>Kontejner definuje třídu </a:t>
            </a:r>
            <a:r>
              <a:rPr lang="cs-CZ" sz="1700" dirty="0" err="1"/>
              <a:t>iterátor</a:t>
            </a:r>
            <a:r>
              <a:rPr lang="cs-CZ" sz="1700" dirty="0"/>
              <a:t>, jehož instance zná strukturu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Pro práci s kontejnerem je využit </a:t>
            </a:r>
            <a:r>
              <a:rPr lang="cs-CZ" sz="1700" dirty="0" err="1"/>
              <a:t>iterátor</a:t>
            </a:r>
            <a:endParaRPr lang="cs-CZ" sz="1700" dirty="0"/>
          </a:p>
          <a:p>
            <a:pPr>
              <a:lnSpc>
                <a:spcPct val="115000"/>
              </a:lnSpc>
            </a:pPr>
            <a:r>
              <a:rPr lang="cs-CZ" sz="1700" dirty="0"/>
              <a:t>Instance </a:t>
            </a:r>
            <a:r>
              <a:rPr lang="cs-CZ" sz="1700" dirty="0" err="1"/>
              <a:t>iterátoru</a:t>
            </a:r>
            <a:r>
              <a:rPr lang="cs-CZ" sz="1700" dirty="0"/>
              <a:t> na požádání vrací odkaz na další z instancí v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Při vyčerpání dat tuto skutečnost oznámí</a:t>
            </a:r>
          </a:p>
          <a:p>
            <a:pPr marL="0" indent="0">
              <a:lnSpc>
                <a:spcPct val="115000"/>
              </a:lnSpc>
              <a:buNone/>
            </a:pPr>
            <a:endParaRPr lang="cs-CZ" sz="1700" dirty="0"/>
          </a:p>
        </p:txBody>
      </p:sp>
    </p:spTree>
    <p:extLst>
      <p:ext uri="{BB962C8B-B14F-4D97-AF65-F5344CB8AC3E}">
        <p14:creationId xmlns:p14="http://schemas.microsoft.com/office/powerpoint/2010/main" val="92878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cs-CZ" dirty="0"/>
              <a:t>Externí </a:t>
            </a:r>
            <a:r>
              <a:rPr lang="cs-CZ" dirty="0" err="1"/>
              <a:t>iterátor</a:t>
            </a:r>
            <a:r>
              <a:rPr lang="cs-CZ" dirty="0"/>
              <a:t>(IMPLEMENTACE)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Zástupný obsah 9" descr="Obsah obrázku text, software, Multimediální software, Písmo&#10;&#10;Popis byl vytvořen automaticky">
            <a:extLst>
              <a:ext uri="{FF2B5EF4-FFF2-40B4-BE49-F238E27FC236}">
                <a16:creationId xmlns:a16="http://schemas.microsoft.com/office/drawing/2014/main" id="{04FE8BF6-0610-93CF-3991-35A7C296A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35281"/>
            <a:ext cx="6468917" cy="1919887"/>
          </a:xfrm>
        </p:spPr>
      </p:pic>
      <p:pic>
        <p:nvPicPr>
          <p:cNvPr id="12" name="Obrázek 11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C8AEF71E-E55D-7721-AC1C-566ABB7D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0" y="2635281"/>
            <a:ext cx="4822996" cy="34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 err="1"/>
              <a:t>INTERNí</a:t>
            </a:r>
            <a:r>
              <a:rPr lang="cs-CZ" dirty="0"/>
              <a:t> </a:t>
            </a:r>
            <a:r>
              <a:rPr lang="cs-CZ" dirty="0" err="1"/>
              <a:t>iterátor</a:t>
            </a:r>
            <a:endParaRPr lang="cs-CZ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2836864"/>
            <a:ext cx="5143500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 dirty="0"/>
              <a:t>Kontejner definuje třídu </a:t>
            </a:r>
            <a:r>
              <a:rPr lang="cs-CZ" sz="1700" dirty="0" err="1"/>
              <a:t>iterátor</a:t>
            </a:r>
            <a:r>
              <a:rPr lang="cs-CZ" sz="1700" dirty="0"/>
              <a:t>, jehož instance zná strukturu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Pro práci s kontejnerem je využit </a:t>
            </a:r>
            <a:r>
              <a:rPr lang="cs-CZ" sz="1700" dirty="0" err="1"/>
              <a:t>iterátor</a:t>
            </a:r>
            <a:endParaRPr lang="cs-CZ" sz="1700" dirty="0"/>
          </a:p>
          <a:p>
            <a:pPr>
              <a:lnSpc>
                <a:spcPct val="115000"/>
              </a:lnSpc>
            </a:pPr>
            <a:r>
              <a:rPr lang="cs-CZ" sz="1700" dirty="0"/>
              <a:t>Lze změnit filtr a požadovaný příkaz a poté zavolat funkci, která pro objekty splňující filtr provede příkaz</a:t>
            </a:r>
          </a:p>
          <a:p>
            <a:pPr marL="0" indent="0">
              <a:lnSpc>
                <a:spcPct val="115000"/>
              </a:lnSpc>
              <a:buNone/>
            </a:pPr>
            <a:endParaRPr lang="cs-CZ" sz="1700" dirty="0"/>
          </a:p>
        </p:txBody>
      </p:sp>
      <p:pic>
        <p:nvPicPr>
          <p:cNvPr id="12" name="Obrázek 11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A918654A-9690-1887-5E52-E26A17D0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09" y="2067807"/>
            <a:ext cx="7110966" cy="4131702"/>
          </a:xfrm>
          <a:prstGeom prst="rect">
            <a:avLst/>
          </a:prstGeom>
        </p:spPr>
      </p:pic>
      <p:pic>
        <p:nvPicPr>
          <p:cNvPr id="14" name="Obrázek 13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E47AC689-DA07-9B64-79FA-28F30680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10" y="2067808"/>
            <a:ext cx="7110966" cy="4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STAV (STATE)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/>
              <a:t>Řeší rozdíl mezi chováním objektu v různých stavech</a:t>
            </a:r>
          </a:p>
          <a:p>
            <a:r>
              <a:rPr lang="cs-CZ" dirty="0"/>
              <a:t>Vnitřní stav zavádí pomocí instance objektu jedné ze stavových tříd</a:t>
            </a:r>
          </a:p>
          <a:p>
            <a:r>
              <a:rPr lang="cs-CZ" dirty="0"/>
              <a:t>Změna stavu je pak řešena záměnou objektu reprezentujícího stav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Není třeba uvnitř metod definovat rozhodovací sekvenci podle stavu</a:t>
            </a:r>
          </a:p>
          <a:p>
            <a:r>
              <a:rPr lang="cs-CZ" dirty="0"/>
              <a:t>Kód je kratší a přehlednější</a:t>
            </a:r>
          </a:p>
          <a:p>
            <a:r>
              <a:rPr lang="cs-CZ" dirty="0"/>
              <a:t>Lze jednoduše přidat další stavy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Objekt se rozdělí na </a:t>
            </a:r>
            <a:r>
              <a:rPr lang="cs-CZ" dirty="0" err="1"/>
              <a:t>stavově</a:t>
            </a:r>
            <a:r>
              <a:rPr lang="cs-CZ" dirty="0"/>
              <a:t> závislou a nezávislou část, ta stavová se poté vyměňuje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719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STAV (příklad)</a:t>
            </a:r>
          </a:p>
        </p:txBody>
      </p:sp>
      <p:pic>
        <p:nvPicPr>
          <p:cNvPr id="5" name="Obrázek 4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00974FAA-A9EE-8B69-B4FD-8FAD37E09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77" y="1666875"/>
            <a:ext cx="4756565" cy="4687430"/>
          </a:xfrm>
          <a:prstGeom prst="rect">
            <a:avLst/>
          </a:prstGeom>
        </p:spPr>
      </p:pic>
      <p:pic>
        <p:nvPicPr>
          <p:cNvPr id="7" name="Obrázek 6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2783C7AC-ADBC-82B4-A754-79059E4D7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60" y="1666875"/>
            <a:ext cx="5026652" cy="46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70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Šablonová metoda (</a:t>
            </a:r>
            <a:r>
              <a:rPr lang="cs-CZ" dirty="0" err="1"/>
              <a:t>template</a:t>
            </a:r>
            <a:r>
              <a:rPr lang="cs-CZ" dirty="0"/>
              <a:t> </a:t>
            </a:r>
            <a:r>
              <a:rPr lang="cs-CZ" dirty="0" err="1"/>
              <a:t>method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Definuje metodu se základem algoritmu</a:t>
            </a:r>
          </a:p>
          <a:p>
            <a:r>
              <a:rPr lang="cs-CZ" dirty="0"/>
              <a:t>Konkrétní kroky ale definují až potomci třídy se šablonou překrytím volaných metod</a:t>
            </a:r>
          </a:p>
          <a:p>
            <a:r>
              <a:rPr lang="cs-CZ" dirty="0"/>
              <a:t>Překrývané metody jsou virtuální</a:t>
            </a:r>
          </a:p>
          <a:p>
            <a:r>
              <a:rPr lang="cs-CZ" dirty="0"/>
              <a:t>Umožňuje měnit části algoritmu bez změny algoritmu samotného</a:t>
            </a:r>
          </a:p>
          <a:p>
            <a:endParaRPr lang="cs-CZ" dirty="0"/>
          </a:p>
        </p:txBody>
      </p:sp>
      <p:pic>
        <p:nvPicPr>
          <p:cNvPr id="5" name="Obrázek 4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0393441C-B9F3-A61B-5405-E56FB8B8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16721"/>
            <a:ext cx="4016292" cy="2260016"/>
          </a:xfrm>
          <a:prstGeom prst="rect">
            <a:avLst/>
          </a:prstGeom>
        </p:spPr>
      </p:pic>
      <p:pic>
        <p:nvPicPr>
          <p:cNvPr id="7" name="Obrázek 6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E1ACD486-0F5B-16B3-8045-AAF7F2720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10" y="3864509"/>
            <a:ext cx="2978922" cy="26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3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2CF57-2026-8562-1B3D-9DD22287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cs-CZ" dirty="0"/>
              <a:t>OPTIMALIZACE </a:t>
            </a:r>
            <a:r>
              <a:rPr lang="cs-CZ" dirty="0" err="1"/>
              <a:t>ROZHRANí</a:t>
            </a:r>
            <a:endParaRPr lang="cs-CZ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9F8DDB-8820-CDA8-F164-A7CE05AC3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75" y="2085975"/>
            <a:ext cx="10026650" cy="3978275"/>
          </a:xfrm>
        </p:spPr>
        <p:txBody>
          <a:bodyPr>
            <a:normAutofit/>
          </a:bodyPr>
          <a:lstStyle/>
          <a:p>
            <a:r>
              <a:rPr lang="cs-CZ" dirty="0"/>
              <a:t>Skupina návrhových vzorů zaměřená na zlepšení přehlednosti a efektivity komunikace mezi objekty</a:t>
            </a:r>
          </a:p>
          <a:p>
            <a:r>
              <a:rPr lang="cs-CZ" dirty="0"/>
              <a:t>Umožňují klientům jednodušší práci s rozhraními (fasáda)</a:t>
            </a:r>
          </a:p>
          <a:p>
            <a:r>
              <a:rPr lang="cs-CZ" dirty="0"/>
              <a:t>Staví se mezi klienta a rozhraní a zaručují jejich kompatibilitu (adaptér)</a:t>
            </a:r>
          </a:p>
          <a:p>
            <a:r>
              <a:rPr lang="cs-CZ" dirty="0"/>
              <a:t>Zjednodušují samotnou práci s objekty (strom)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39466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2CF57-2026-8562-1B3D-9DD22287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cs-CZ" dirty="0"/>
              <a:t>OBSAH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AD901CF3-B2C9-8104-EA1D-47780D395677}"/>
              </a:ext>
            </a:extLst>
          </p:cNvPr>
          <p:cNvSpPr txBox="1">
            <a:spLocks/>
          </p:cNvSpPr>
          <p:nvPr/>
        </p:nvSpPr>
        <p:spPr>
          <a:xfrm>
            <a:off x="1082675" y="1798559"/>
            <a:ext cx="10026650" cy="91031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sz="1800" dirty="0"/>
              <a:t>Skrývání implementace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BD2651-4EF6-5904-E279-F6AB9DF2942C}"/>
              </a:ext>
            </a:extLst>
          </p:cNvPr>
          <p:cNvSpPr txBox="1">
            <a:spLocks/>
          </p:cNvSpPr>
          <p:nvPr/>
        </p:nvSpPr>
        <p:spPr>
          <a:xfrm>
            <a:off x="803273" y="2973845"/>
            <a:ext cx="10572751" cy="126940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2800" dirty="0"/>
              <a:t>Zástupce  |  Příkaz  |  </a:t>
            </a:r>
            <a:r>
              <a:rPr lang="cs-CZ" sz="2800" dirty="0" err="1"/>
              <a:t>Iterátor</a:t>
            </a:r>
            <a:r>
              <a:rPr lang="cs-CZ" sz="2800" dirty="0"/>
              <a:t>  |  Stav  |  Šablonová metoda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AA3DF7-84B2-B76A-1EB1-9EC418508F8F}"/>
              </a:ext>
            </a:extLst>
          </p:cNvPr>
          <p:cNvSpPr txBox="1">
            <a:spLocks/>
          </p:cNvSpPr>
          <p:nvPr/>
        </p:nvSpPr>
        <p:spPr>
          <a:xfrm>
            <a:off x="1076324" y="3924300"/>
            <a:ext cx="10026650" cy="37346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sz="1800" dirty="0"/>
              <a:t>Optimalizace rozhraní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7D49F7-675E-9F8D-C1DE-4841B0BAEF07}"/>
              </a:ext>
            </a:extLst>
          </p:cNvPr>
          <p:cNvSpPr txBox="1">
            <a:spLocks/>
          </p:cNvSpPr>
          <p:nvPr/>
        </p:nvSpPr>
        <p:spPr>
          <a:xfrm>
            <a:off x="803273" y="4603477"/>
            <a:ext cx="10572751" cy="9103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2800" dirty="0"/>
              <a:t>Fasáda  |  Adaptér  |  Strom</a:t>
            </a:r>
          </a:p>
        </p:txBody>
      </p:sp>
    </p:spTree>
    <p:extLst>
      <p:ext uri="{BB962C8B-B14F-4D97-AF65-F5344CB8AC3E}">
        <p14:creationId xmlns:p14="http://schemas.microsoft.com/office/powerpoint/2010/main" val="3199772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Fasáda (</a:t>
            </a:r>
            <a:r>
              <a:rPr lang="cs-CZ" dirty="0" err="1"/>
              <a:t>facade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026650" cy="3978275"/>
          </a:xfrm>
        </p:spPr>
        <p:txBody>
          <a:bodyPr>
            <a:normAutofit/>
          </a:bodyPr>
          <a:lstStyle/>
          <a:p>
            <a:r>
              <a:rPr lang="cs-CZ" dirty="0"/>
              <a:t>Nahrazení jednotlivých interface podsystémů </a:t>
            </a:r>
          </a:p>
          <a:p>
            <a:pPr marL="0" indent="0">
              <a:buNone/>
            </a:pPr>
            <a:r>
              <a:rPr lang="cs-CZ" dirty="0"/>
              <a:t>Sjednoceným do interface systému</a:t>
            </a:r>
          </a:p>
          <a:p>
            <a:r>
              <a:rPr lang="cs-CZ" dirty="0"/>
              <a:t>Rozhraní vyšší úrovně, které umožní snadnější </a:t>
            </a:r>
          </a:p>
          <a:p>
            <a:pPr marL="0" indent="0">
              <a:buNone/>
            </a:pPr>
            <a:r>
              <a:rPr lang="cs-CZ" dirty="0"/>
              <a:t>      využití podsystémů a sníží počet tříd, se kterými musí uživatel komunikovat</a:t>
            </a:r>
          </a:p>
          <a:p>
            <a:r>
              <a:rPr lang="cs-CZ" dirty="0"/>
              <a:t>Tvořeno výběrem nejpoužívanějších metod, nebo přímo definicí metod pro často prováděné úlohy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Snížení počtu závislostí mezi klienty a subsystémy</a:t>
            </a:r>
          </a:p>
          <a:p>
            <a:endParaRPr lang="cs-CZ" dirty="0"/>
          </a:p>
        </p:txBody>
      </p:sp>
      <p:pic>
        <p:nvPicPr>
          <p:cNvPr id="5" name="Obrázek 4" descr="Obsah obrázku venku, zdivo, cihla, dveře&#10;&#10;Popis byl vytvořen automaticky">
            <a:extLst>
              <a:ext uri="{FF2B5EF4-FFF2-40B4-BE49-F238E27FC236}">
                <a16:creationId xmlns:a16="http://schemas.microsoft.com/office/drawing/2014/main" id="{17879D38-869A-C609-7B72-74976F1B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57" y="258493"/>
            <a:ext cx="4737618" cy="2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02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 descr="Obsah obrázku diagram, snímek obrazovky, řada/pruh, Obdélník&#10;&#10;Popis byl vytvořen automaticky">
            <a:extLst>
              <a:ext uri="{FF2B5EF4-FFF2-40B4-BE49-F238E27FC236}">
                <a16:creationId xmlns:a16="http://schemas.microsoft.com/office/drawing/2014/main" id="{BD7065DA-89D0-51AC-5BB6-CCB534E37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3" y="171450"/>
            <a:ext cx="11864189" cy="6539316"/>
          </a:xfrm>
        </p:spPr>
      </p:pic>
    </p:spTree>
    <p:extLst>
      <p:ext uri="{BB962C8B-B14F-4D97-AF65-F5344CB8AC3E}">
        <p14:creationId xmlns:p14="http://schemas.microsoft.com/office/powerpoint/2010/main" val="2400752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Adaptér (adapter)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490200" cy="3978275"/>
          </a:xfrm>
        </p:spPr>
        <p:txBody>
          <a:bodyPr>
            <a:normAutofit/>
          </a:bodyPr>
          <a:lstStyle/>
          <a:p>
            <a:r>
              <a:rPr lang="cs-CZ" dirty="0"/>
              <a:t>Konvertuje třídou neimplementované rozhraní na požadované rozhraní</a:t>
            </a:r>
          </a:p>
          <a:p>
            <a:r>
              <a:rPr lang="cs-CZ" dirty="0"/>
              <a:t>Je mezi uživatelem a objektem</a:t>
            </a:r>
          </a:p>
          <a:p>
            <a:r>
              <a:rPr lang="cs-CZ" dirty="0"/>
              <a:t>Umožňuje spolupráci již existujících tříd (neměnných)</a:t>
            </a:r>
          </a:p>
          <a:p>
            <a:r>
              <a:rPr lang="cs-CZ" dirty="0"/>
              <a:t>Usnadňuje vytváření nových tříd v případě, že není nutné implementovat celé rozhraní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Adaptér je rodič adaptované třídy</a:t>
            </a:r>
          </a:p>
          <a:p>
            <a:r>
              <a:rPr lang="cs-CZ" dirty="0"/>
              <a:t>Adaptér má odkaz na adoptovanou třídu</a:t>
            </a:r>
          </a:p>
        </p:txBody>
      </p:sp>
      <p:pic>
        <p:nvPicPr>
          <p:cNvPr id="6" name="Obrázek 5" descr="Obsah obrázku elektronika, Elektronické zařízení, přístroj, Kabel pro přenos dat&#10;&#10;Popis byl vytvořen automaticky">
            <a:extLst>
              <a:ext uri="{FF2B5EF4-FFF2-40B4-BE49-F238E27FC236}">
                <a16:creationId xmlns:a16="http://schemas.microsoft.com/office/drawing/2014/main" id="{73A81F6C-5E0F-8202-0BED-060EEE5C85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2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37" y="4098925"/>
            <a:ext cx="3209925" cy="2419350"/>
          </a:xfrm>
          <a:prstGeom prst="rect">
            <a:avLst/>
          </a:prstGeom>
          <a:effectLst>
            <a:softEdge rad="660400"/>
          </a:effectLst>
        </p:spPr>
      </p:pic>
    </p:spTree>
    <p:extLst>
      <p:ext uri="{BB962C8B-B14F-4D97-AF65-F5344CB8AC3E}">
        <p14:creationId xmlns:p14="http://schemas.microsoft.com/office/powerpoint/2010/main" val="1316746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4EEA8663-BF73-71E8-041A-AFCA28C2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455"/>
            <a:ext cx="6330705" cy="4556495"/>
          </a:xfrm>
          <a:prstGeom prst="rect">
            <a:avLst/>
          </a:prstGeom>
        </p:spPr>
      </p:pic>
      <p:pic>
        <p:nvPicPr>
          <p:cNvPr id="10" name="Obrázek 9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2BAEF17B-DA83-E1F4-1493-916446AFE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04" y="2175455"/>
            <a:ext cx="5742041" cy="455649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44410AE-6AE0-5233-D95E-B87AEA849F9F}"/>
              </a:ext>
            </a:extLst>
          </p:cNvPr>
          <p:cNvSpPr txBox="1">
            <a:spLocks/>
          </p:cNvSpPr>
          <p:nvPr/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Adaptér (implementace)</a:t>
            </a:r>
          </a:p>
        </p:txBody>
      </p:sp>
    </p:spTree>
    <p:extLst>
      <p:ext uri="{BB962C8B-B14F-4D97-AF65-F5344CB8AC3E}">
        <p14:creationId xmlns:p14="http://schemas.microsoft.com/office/powerpoint/2010/main" val="3191668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malujte strom! Co všechno se z něj dozvíte o své povaze a emocích? |  Horoskopy.blesk.cz">
            <a:extLst>
              <a:ext uri="{FF2B5EF4-FFF2-40B4-BE49-F238E27FC236}">
                <a16:creationId xmlns:a16="http://schemas.microsoft.com/office/drawing/2014/main" id="{401B1C87-F617-EFD8-41CB-86C0059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324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357188"/>
            <a:ext cx="9315450" cy="614362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Strom (</a:t>
            </a:r>
            <a:r>
              <a:rPr lang="cs-CZ" dirty="0" err="1"/>
              <a:t>COmposite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490200" cy="3978275"/>
          </a:xfrm>
        </p:spPr>
        <p:txBody>
          <a:bodyPr>
            <a:normAutofit fontScale="85000" lnSpcReduction="20000"/>
          </a:bodyPr>
          <a:lstStyle/>
          <a:p>
            <a:r>
              <a:rPr lang="cs-CZ" dirty="0"/>
              <a:t>Sjednocení různých typů objektů</a:t>
            </a:r>
          </a:p>
          <a:p>
            <a:r>
              <a:rPr lang="cs-CZ" dirty="0"/>
              <a:t>Možnost zpracování nezávisle na dělitelnosti objektu (je-li objekt složen z jiných objektů)</a:t>
            </a:r>
          </a:p>
          <a:p>
            <a:r>
              <a:rPr lang="cs-CZ" dirty="0"/>
              <a:t>Dává smysl, když struktura objektů připomíná strom</a:t>
            </a:r>
          </a:p>
          <a:p>
            <a:r>
              <a:rPr lang="cs-CZ" dirty="0"/>
              <a:t>Větve mají list listů a listy jsou atomické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Možnost zacházet s atomickými i složenými objekty jednotně</a:t>
            </a:r>
          </a:p>
          <a:p>
            <a:pPr marL="0" indent="0">
              <a:buNone/>
            </a:pPr>
            <a:r>
              <a:rPr lang="cs-CZ" dirty="0"/>
              <a:t>       Např. Výpočet ceny za zboží, s tím, že zboží může být uvnitř</a:t>
            </a:r>
          </a:p>
          <a:p>
            <a:pPr marL="0" indent="0">
              <a:buNone/>
            </a:pPr>
            <a:r>
              <a:rPr lang="cs-CZ" dirty="0"/>
              <a:t>       několika vrstev krabic</a:t>
            </a:r>
          </a:p>
          <a:p>
            <a:pPr marL="0" indent="0">
              <a:buNone/>
            </a:pPr>
            <a:r>
              <a:rPr lang="cs-CZ" dirty="0"/>
              <a:t>Nevýhody:</a:t>
            </a:r>
          </a:p>
          <a:p>
            <a:r>
              <a:rPr lang="cs-CZ" dirty="0"/>
              <a:t>Větší potenciál pro chyby</a:t>
            </a:r>
          </a:p>
          <a:p>
            <a:endParaRPr lang="cs-CZ" dirty="0"/>
          </a:p>
        </p:txBody>
      </p:sp>
      <p:pic>
        <p:nvPicPr>
          <p:cNvPr id="1028" name="Picture 4" descr="Structure of a complex order">
            <a:extLst>
              <a:ext uri="{FF2B5EF4-FFF2-40B4-BE49-F238E27FC236}">
                <a16:creationId xmlns:a16="http://schemas.microsoft.com/office/drawing/2014/main" id="{C59A3AFA-5DFE-D162-759D-CA7AB393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43"/>
                    </a14:imgEffect>
                    <a14:imgEffect>
                      <a14:saturation sat="3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51" y="3213726"/>
            <a:ext cx="2960061" cy="29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433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68" y="29368"/>
            <a:ext cx="10026650" cy="655637"/>
          </a:xfrm>
        </p:spPr>
        <p:txBody>
          <a:bodyPr/>
          <a:lstStyle/>
          <a:p>
            <a:r>
              <a:rPr lang="cs-CZ" dirty="0"/>
              <a:t>STROM</a:t>
            </a:r>
          </a:p>
        </p:txBody>
      </p:sp>
      <p:pic>
        <p:nvPicPr>
          <p:cNvPr id="7" name="Obrázek 6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B4A3C51A-BA63-7B6D-8809-02FAF7C3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" y="2523520"/>
            <a:ext cx="3248478" cy="4334480"/>
          </a:xfrm>
          <a:prstGeom prst="rect">
            <a:avLst/>
          </a:prstGeom>
        </p:spPr>
      </p:pic>
      <p:pic>
        <p:nvPicPr>
          <p:cNvPr id="9" name="Obrázek 8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71629D86-661C-BEC4-F1D3-BF140C2C3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69" y="0"/>
            <a:ext cx="4503482" cy="6858000"/>
          </a:xfrm>
          <a:prstGeom prst="rect">
            <a:avLst/>
          </a:prstGeom>
        </p:spPr>
      </p:pic>
      <p:pic>
        <p:nvPicPr>
          <p:cNvPr id="11" name="Obrázek 10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4C592329-77C7-CFC6-DFB3-02414CF23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51" y="29368"/>
            <a:ext cx="3958567" cy="3779536"/>
          </a:xfrm>
          <a:prstGeom prst="rect">
            <a:avLst/>
          </a:prstGeom>
        </p:spPr>
      </p:pic>
      <p:pic>
        <p:nvPicPr>
          <p:cNvPr id="1026" name="Picture 2" descr="Namalujte strom! Co všechno se z něj dozvíte o své povaze a emocích? |  Horoskopy.blesk.cz">
            <a:extLst>
              <a:ext uri="{FF2B5EF4-FFF2-40B4-BE49-F238E27FC236}">
                <a16:creationId xmlns:a16="http://schemas.microsoft.com/office/drawing/2014/main" id="{401B1C87-F617-EFD8-41CB-86C0059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2324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197" y="85621"/>
            <a:ext cx="12742394" cy="6416992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8B0D6BA-90E6-D954-E97E-95E415E7BCFE}"/>
              </a:ext>
            </a:extLst>
          </p:cNvPr>
          <p:cNvSpPr txBox="1">
            <a:spLocks/>
          </p:cNvSpPr>
          <p:nvPr/>
        </p:nvSpPr>
        <p:spPr>
          <a:xfrm>
            <a:off x="7909213" y="6418016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implementace</a:t>
            </a:r>
          </a:p>
        </p:txBody>
      </p:sp>
    </p:spTree>
    <p:extLst>
      <p:ext uri="{BB962C8B-B14F-4D97-AF65-F5344CB8AC3E}">
        <p14:creationId xmlns:p14="http://schemas.microsoft.com/office/powerpoint/2010/main" val="270469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DFEB57-2907-81F6-5EEC-709397C2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KONEC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E0F0EA6-7A60-C4D9-2EA5-3F65F213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Děkujeme za pozornost</a:t>
            </a:r>
          </a:p>
        </p:txBody>
      </p:sp>
      <p:pic>
        <p:nvPicPr>
          <p:cNvPr id="4" name="Zástupný obsah 15" descr="Obsah obrázku oblečení, text, boty, kreslené&#10;&#10;Popis byl vytvořen automaticky">
            <a:extLst>
              <a:ext uri="{FF2B5EF4-FFF2-40B4-BE49-F238E27FC236}">
                <a16:creationId xmlns:a16="http://schemas.microsoft.com/office/drawing/2014/main" id="{707DE5C1-7A30-92CC-678E-B215F09E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010" y="1089025"/>
            <a:ext cx="5065335" cy="49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6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2CF57-2026-8562-1B3D-9DD22287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cs-CZ" dirty="0"/>
              <a:t>Skrývání implementace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9F8DDB-8820-CDA8-F164-A7CE05AC3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75" y="2085975"/>
            <a:ext cx="10026650" cy="3978275"/>
          </a:xfrm>
        </p:spPr>
        <p:txBody>
          <a:bodyPr>
            <a:normAutofit/>
          </a:bodyPr>
          <a:lstStyle/>
          <a:p>
            <a:r>
              <a:rPr lang="cs-CZ" dirty="0"/>
              <a:t>Skupina návrhových vzorů zaměřená na oddělení implementace od zbytku systému</a:t>
            </a:r>
          </a:p>
          <a:p>
            <a:r>
              <a:rPr lang="cs-CZ" dirty="0"/>
              <a:t>Změny v implementaci pak nevyžadují výrazné změny jinde</a:t>
            </a:r>
          </a:p>
          <a:p>
            <a:r>
              <a:rPr lang="cs-CZ" dirty="0"/>
              <a:t>Samotná implementace je před uživatelem/klientem skryta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762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Zástupce (Proxy)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790700"/>
            <a:ext cx="10026650" cy="4432300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Objekt, který zastupuje za jiný objekt při komunikaci a zpracovávání dotazů</a:t>
            </a:r>
          </a:p>
          <a:p>
            <a:r>
              <a:rPr lang="cs-CZ" dirty="0"/>
              <a:t>Může upravit průběh komunikace bez změny samotných komunikujících objektů</a:t>
            </a:r>
          </a:p>
          <a:p>
            <a:pPr marL="0" indent="0">
              <a:buNone/>
            </a:pPr>
            <a:r>
              <a:rPr lang="cs-CZ" dirty="0"/>
              <a:t>Druhy zástupců:</a:t>
            </a:r>
          </a:p>
          <a:p>
            <a:r>
              <a:rPr lang="cs-CZ" dirty="0"/>
              <a:t>Vzdálený zástupce (remote proxy) – Lokální zástupce vzdáleného objektu</a:t>
            </a:r>
          </a:p>
          <a:p>
            <a:r>
              <a:rPr lang="cs-CZ" dirty="0"/>
              <a:t>Virtuální zástupce (virtual proxy) – Vytvoření samotného objektu je odloženo </a:t>
            </a:r>
          </a:p>
          <a:p>
            <a:r>
              <a:rPr lang="cs-CZ" dirty="0"/>
              <a:t>Chytrý odkaz (smart reference) – doplňuje komunikaci o doprovodné operace</a:t>
            </a:r>
          </a:p>
          <a:p>
            <a:r>
              <a:rPr lang="cs-CZ" dirty="0"/>
              <a:t>Ochranný zástupce (protection proxy) – Je-li potřeba skrýt identitu objektu</a:t>
            </a:r>
          </a:p>
          <a:p>
            <a:r>
              <a:rPr lang="cs-CZ" dirty="0"/>
              <a:t>Modifikační zástupce (Copy-on-write proxy) – Kopíruje objektů až při modifikaci</a:t>
            </a:r>
          </a:p>
          <a:p>
            <a:r>
              <a:rPr lang="cs-CZ" dirty="0"/>
              <a:t>Synchronizační zástupce (</a:t>
            </a:r>
            <a:r>
              <a:rPr lang="cs-CZ" dirty="0" err="1"/>
              <a:t>Synchronization</a:t>
            </a:r>
            <a:r>
              <a:rPr lang="cs-CZ" dirty="0"/>
              <a:t> proxy) – Transparentní synchronizace vláken při přístupu k objektu</a:t>
            </a:r>
          </a:p>
        </p:txBody>
      </p:sp>
    </p:spTree>
    <p:extLst>
      <p:ext uri="{BB962C8B-B14F-4D97-AF65-F5344CB8AC3E}">
        <p14:creationId xmlns:p14="http://schemas.microsoft.com/office/powerpoint/2010/main" val="100574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IMPLEMENACE</a:t>
            </a:r>
            <a:endParaRPr lang="cs-CZ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r>
              <a:rPr lang="cs-CZ" dirty="0"/>
              <a:t>Zástupce obaluje zastupovaný objekt </a:t>
            </a:r>
          </a:p>
          <a:p>
            <a:r>
              <a:rPr lang="cs-CZ" dirty="0"/>
              <a:t>Odkaz na zastupovaný objekt je atributem zástupce</a:t>
            </a:r>
          </a:p>
          <a:p>
            <a:r>
              <a:rPr lang="cs-CZ" dirty="0"/>
              <a:t>V některých případech lze objekt skrýt za pouhé rozhraní (ochranný zástupce)</a:t>
            </a:r>
          </a:p>
          <a:p>
            <a:endParaRPr lang="cs-CZ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3D3FCA4-D855-34B6-0FCC-E4E53DB1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668815"/>
            <a:ext cx="6113812" cy="55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00" y="918517"/>
            <a:ext cx="5168400" cy="1292662"/>
          </a:xfrm>
        </p:spPr>
        <p:txBody>
          <a:bodyPr anchor="t">
            <a:normAutofit/>
          </a:bodyPr>
          <a:lstStyle/>
          <a:p>
            <a:r>
              <a:rPr lang="cs-CZ" dirty="0"/>
              <a:t>Vzdálený zástupce</a:t>
            </a:r>
          </a:p>
        </p:txBody>
      </p:sp>
      <p:pic>
        <p:nvPicPr>
          <p:cNvPr id="5" name="Picture 4" descr="A diagram of a server room&#10;&#10;Description automatically generated">
            <a:extLst>
              <a:ext uri="{FF2B5EF4-FFF2-40B4-BE49-F238E27FC236}">
                <a16:creationId xmlns:a16="http://schemas.microsoft.com/office/drawing/2014/main" id="{CDDFFF6C-AD1A-D740-A173-5002B1975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1739420"/>
            <a:ext cx="6855077" cy="5107032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8" y="1901876"/>
            <a:ext cx="4932962" cy="4781552"/>
          </a:xfrm>
        </p:spPr>
        <p:txBody>
          <a:bodyPr>
            <a:normAutofit/>
          </a:bodyPr>
          <a:lstStyle/>
          <a:p>
            <a:r>
              <a:rPr lang="cs-CZ" dirty="0"/>
              <a:t>Zástupce objekt umístěn jinde (na jiném VM nebo stroji v síti)</a:t>
            </a:r>
          </a:p>
          <a:p>
            <a:r>
              <a:rPr lang="cs-CZ" dirty="0"/>
              <a:t>Poskytuje komunikaci mezi objekty ‘blízko‘ zástupce a zastupovaného objektu</a:t>
            </a:r>
          </a:p>
          <a:p>
            <a:r>
              <a:rPr lang="cs-CZ" dirty="0"/>
              <a:t>Účelem je skrýt detaily komunikace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9402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00" y="918517"/>
            <a:ext cx="5168400" cy="1292662"/>
          </a:xfrm>
        </p:spPr>
        <p:txBody>
          <a:bodyPr anchor="t">
            <a:normAutofit/>
          </a:bodyPr>
          <a:lstStyle/>
          <a:p>
            <a:r>
              <a:rPr lang="cs-CZ" dirty="0"/>
              <a:t>OCHRANNý zástupce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8" y="1901876"/>
            <a:ext cx="4932962" cy="4781552"/>
          </a:xfrm>
        </p:spPr>
        <p:txBody>
          <a:bodyPr>
            <a:normAutofit/>
          </a:bodyPr>
          <a:lstStyle/>
          <a:p>
            <a:r>
              <a:rPr lang="cs-CZ" dirty="0"/>
              <a:t>Užívá se k obskurování skutečného typu objektu. </a:t>
            </a:r>
          </a:p>
          <a:p>
            <a:r>
              <a:rPr lang="cs-CZ" dirty="0"/>
              <a:t>Definuje pouze metody, které má objekt umět</a:t>
            </a:r>
          </a:p>
          <a:p>
            <a:r>
              <a:rPr lang="cs-CZ" dirty="0"/>
              <a:t>Může být doplněn validací vstupních hodnot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Interface - pouze zjednodušení</a:t>
            </a:r>
          </a:p>
          <a:p>
            <a:r>
              <a:rPr lang="cs-CZ" dirty="0"/>
              <a:t>Skutečný zástupce (proxy)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BD79D-B836-D07D-4659-C37A35B3D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18" y="2015271"/>
            <a:ext cx="6664514" cy="37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2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/>
              <a:t>VIRTUální zástupce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757" y="2759076"/>
            <a:ext cx="6694487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 dirty="0"/>
              <a:t>Použijeme jej, když se nevyplatí vytvářet objekt a objekt není potřeba od začátku celý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Zástupce vytvoří objekt, až když je potřeba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cs-CZ" sz="1700" dirty="0"/>
              <a:t>Do doby vytvoření může: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Nahrazovat volání metod objektu voláním vlastních náhradních metod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Uchovávat seznam konfiguračních parametrů pro použití v momentu skutečného vytvoření objektu</a:t>
            </a:r>
          </a:p>
          <a:p>
            <a:pPr>
              <a:lnSpc>
                <a:spcPct val="115000"/>
              </a:lnSpc>
            </a:pPr>
            <a:endParaRPr lang="cs-CZ" sz="1700" dirty="0"/>
          </a:p>
        </p:txBody>
      </p:sp>
    </p:spTree>
    <p:extLst>
      <p:ext uri="{BB962C8B-B14F-4D97-AF65-F5344CB8AC3E}">
        <p14:creationId xmlns:p14="http://schemas.microsoft.com/office/powerpoint/2010/main" val="188978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21873-4102-32C2-2C3B-57BB2DEB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7572"/>
            <a:ext cx="12192000" cy="8953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Chytrý odkaz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715" y="2748778"/>
            <a:ext cx="8614569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dirty="0"/>
              <a:t>Doplňuje komunikaci s objektem o další akce (validace, zamčení atd.)</a:t>
            </a:r>
          </a:p>
          <a:p>
            <a:pPr>
              <a:lnSpc>
                <a:spcPct val="115000"/>
              </a:lnSpc>
            </a:pPr>
            <a:r>
              <a:rPr lang="cs-CZ" dirty="0"/>
              <a:t>Zvyšuje efektivitu práce s objektem (využívání již vytvořených instancí, udržování spojení s databází nějakou dobu po poslední operaci)</a:t>
            </a:r>
          </a:p>
          <a:p>
            <a:pPr>
              <a:lnSpc>
                <a:spcPct val="115000"/>
              </a:lnSpc>
            </a:pPr>
            <a:r>
              <a:rPr lang="cs-CZ" dirty="0"/>
              <a:t>Virtuální zástupce je druh chytrého odkazu</a:t>
            </a:r>
          </a:p>
          <a:p>
            <a:pPr>
              <a:lnSpc>
                <a:spcPct val="115000"/>
              </a:lnSpc>
            </a:pPr>
            <a:endParaRPr lang="cs-CZ" dirty="0"/>
          </a:p>
          <a:p>
            <a:pPr>
              <a:lnSpc>
                <a:spcPct val="115000"/>
              </a:lnSpc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59618818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LeftStep">
      <a:dk1>
        <a:srgbClr val="000000"/>
      </a:dk1>
      <a:lt1>
        <a:srgbClr val="FFFFFF"/>
      </a:lt1>
      <a:dk2>
        <a:srgbClr val="3C222C"/>
      </a:dk2>
      <a:lt2>
        <a:srgbClr val="E4E2E8"/>
      </a:lt2>
      <a:accent1>
        <a:srgbClr val="90A953"/>
      </a:accent1>
      <a:accent2>
        <a:srgbClr val="B0A240"/>
      </a:accent2>
      <a:accent3>
        <a:srgbClr val="E28B42"/>
      </a:accent3>
      <a:accent4>
        <a:srgbClr val="E55A54"/>
      </a:accent4>
      <a:accent5>
        <a:srgbClr val="EA739F"/>
      </a:accent5>
      <a:accent6>
        <a:srgbClr val="E554C7"/>
      </a:accent6>
      <a:hlink>
        <a:srgbClr val="7D69AE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839</TotalTime>
  <Words>913</Words>
  <Application>Microsoft Office PowerPoint</Application>
  <PresentationFormat>Širokoúhlá obrazovka</PresentationFormat>
  <Paragraphs>134</Paragraphs>
  <Slides>26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26</vt:i4>
      </vt:variant>
    </vt:vector>
  </HeadingPairs>
  <TitlesOfParts>
    <vt:vector size="32" baseType="lpstr">
      <vt:lpstr>Arial</vt:lpstr>
      <vt:lpstr>Avenir Next LT Pro Light</vt:lpstr>
      <vt:lpstr>Calibri</vt:lpstr>
      <vt:lpstr>Rockwell Nova Light</vt:lpstr>
      <vt:lpstr>Wingdings</vt:lpstr>
      <vt:lpstr>LeafVTI</vt:lpstr>
      <vt:lpstr>Návrhové vzory 2</vt:lpstr>
      <vt:lpstr>OBSAH</vt:lpstr>
      <vt:lpstr>Skrývání implementace</vt:lpstr>
      <vt:lpstr>Zástupce (Proxy)</vt:lpstr>
      <vt:lpstr>IMPLEMENACE</vt:lpstr>
      <vt:lpstr>Vzdálený zástupce</vt:lpstr>
      <vt:lpstr>OCHRANNý zástupce</vt:lpstr>
      <vt:lpstr>VIRTUální zástupce</vt:lpstr>
      <vt:lpstr>Chytrý odkaz</vt:lpstr>
      <vt:lpstr>Příkaz (command)</vt:lpstr>
      <vt:lpstr>IMPLementace</vt:lpstr>
      <vt:lpstr>Iterátor</vt:lpstr>
      <vt:lpstr>Externí iterátor</vt:lpstr>
      <vt:lpstr>Externí iterátor(IMPLEMENTACE)</vt:lpstr>
      <vt:lpstr>INTERNí iterátor</vt:lpstr>
      <vt:lpstr>STAV (STATE)</vt:lpstr>
      <vt:lpstr>STAV (příklad)</vt:lpstr>
      <vt:lpstr>Šablonová metoda (template method)</vt:lpstr>
      <vt:lpstr>OPTIMALIZACE ROZHRANí</vt:lpstr>
      <vt:lpstr>Fasáda (facade)</vt:lpstr>
      <vt:lpstr>Prezentace aplikace PowerPoint</vt:lpstr>
      <vt:lpstr>Adaptér (adapter)</vt:lpstr>
      <vt:lpstr>Prezentace aplikace PowerPoint</vt:lpstr>
      <vt:lpstr>Strom (COmposite)</vt:lpstr>
      <vt:lpstr>STROM</vt:lpstr>
      <vt:lpstr>KONEC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Návrhové vzory 2</dc:title>
  <dc:creator>Gráf David (2020)</dc:creator>
  <cp:lastModifiedBy>Seidel1 Jan (2020)</cp:lastModifiedBy>
  <cp:revision>72</cp:revision>
  <dcterms:created xsi:type="dcterms:W3CDTF">2024-01-15T08:08:48Z</dcterms:created>
  <dcterms:modified xsi:type="dcterms:W3CDTF">2024-01-30T18:40:06Z</dcterms:modified>
</cp:coreProperties>
</file>